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35" r:id="rId4"/>
    <p:sldId id="314" r:id="rId5"/>
  </p:sldIdLst>
  <p:sldSz cx="9145588" cy="5145088"/>
  <p:notesSz cx="6864350" cy="99964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3">
          <p15:clr>
            <a:srgbClr val="A4A3A4"/>
          </p15:clr>
        </p15:guide>
        <p15:guide id="2" orient="horz" pos="2890">
          <p15:clr>
            <a:srgbClr val="A4A3A4"/>
          </p15:clr>
        </p15:guide>
        <p15:guide id="3" pos="5556">
          <p15:clr>
            <a:srgbClr val="A4A3A4"/>
          </p15:clr>
        </p15:guide>
        <p15:guide id="4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6124" userDrawn="1">
          <p15:clr>
            <a:srgbClr val="A4A3A4"/>
          </p15:clr>
        </p15:guide>
        <p15:guide id="2" orient="horz" pos="471" userDrawn="1">
          <p15:clr>
            <a:srgbClr val="A4A3A4"/>
          </p15:clr>
        </p15:guide>
        <p15:guide id="3" pos="300" userDrawn="1">
          <p15:clr>
            <a:srgbClr val="A4A3A4"/>
          </p15:clr>
        </p15:guide>
        <p15:guide id="4" pos="4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5537" autoAdjust="0"/>
  </p:normalViewPr>
  <p:slideViewPr>
    <p:cSldViewPr showGuides="1">
      <p:cViewPr varScale="1">
        <p:scale>
          <a:sx n="83" d="100"/>
          <a:sy n="83" d="100"/>
        </p:scale>
        <p:origin x="1050" y="72"/>
      </p:cViewPr>
      <p:guideLst>
        <p:guide orient="horz" pos="713"/>
        <p:guide orient="horz" pos="2890"/>
        <p:guide pos="5556"/>
        <p:guide pos="453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7" d="100"/>
          <a:sy n="47" d="100"/>
        </p:scale>
        <p:origin x="3036" y="36"/>
      </p:cViewPr>
      <p:guideLst>
        <p:guide orient="horz" pos="6124"/>
        <p:guide orient="horz" pos="471"/>
        <p:guide pos="300"/>
        <p:guide pos="4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91" y="9721519"/>
            <a:ext cx="5694322" cy="28754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pPr algn="r"/>
            <a:endParaRPr lang="de-DE" sz="9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167964" y="9721519"/>
            <a:ext cx="219273" cy="274969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fld id="{E2C7A189-CE24-4A42-AB56-2201DEBA0EEC}" type="slidenum">
              <a:rPr lang="de-DE" sz="900" b="1"/>
              <a:t>‹Nr.›</a:t>
            </a:fld>
            <a:endParaRPr lang="de-DE" sz="900" b="1" dirty="0"/>
          </a:p>
        </p:txBody>
      </p:sp>
    </p:spTree>
    <p:extLst>
      <p:ext uri="{BB962C8B-B14F-4D97-AF65-F5344CB8AC3E}">
        <p14:creationId xmlns:p14="http://schemas.microsoft.com/office/powerpoint/2010/main" val="123027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200" y="904875"/>
            <a:ext cx="6457950" cy="3632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6691" y="4998245"/>
            <a:ext cx="5910969" cy="424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6691" y="9721519"/>
            <a:ext cx="5694174" cy="27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70864" y="9721519"/>
            <a:ext cx="215503" cy="27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b="1" smtClean="0">
                <a:latin typeface="Arial Narrow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76F8BBC9-1087-4BFF-B8ED-499B4E20A22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088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 b="1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0" indent="0" algn="l" rtl="0" eaLnBrk="0" fontAlgn="base" hangingPunct="0">
      <a:spcBef>
        <a:spcPts val="400"/>
      </a:spcBef>
      <a:spcAft>
        <a:spcPct val="0"/>
      </a:spcAft>
      <a:buClr>
        <a:schemeClr val="accent1"/>
      </a:buClr>
      <a:buFont typeface="Wingdings" pitchFamily="2" charset="2"/>
      <a:buNone/>
      <a:defRPr sz="12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177800" indent="-177800" algn="l" rtl="0" eaLnBrk="0" fontAlgn="base" hangingPunct="0">
      <a:spcBef>
        <a:spcPts val="400"/>
      </a:spcBef>
      <a:spcAft>
        <a:spcPct val="0"/>
      </a:spcAft>
      <a:buClr>
        <a:schemeClr val="accent1"/>
      </a:buClr>
      <a:buFont typeface="Wingdings" pitchFamily="2" charset="2"/>
      <a:buChar char="§"/>
      <a:defRPr sz="12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360363" indent="-182563" algn="l" rtl="0" eaLnBrk="0" fontAlgn="base" hangingPunct="0">
      <a:spcBef>
        <a:spcPts val="200"/>
      </a:spcBef>
      <a:spcAft>
        <a:spcPct val="0"/>
      </a:spcAft>
      <a:buClr>
        <a:schemeClr val="accent2"/>
      </a:buClr>
      <a:buFont typeface="Wingdings" pitchFamily="2" charset="2"/>
      <a:buChar char="§"/>
      <a:defRPr sz="12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538163" indent="-177800" algn="l" rtl="0" eaLnBrk="0" fontAlgn="base" hangingPunct="0">
      <a:spcBef>
        <a:spcPts val="200"/>
      </a:spcBef>
      <a:spcAft>
        <a:spcPct val="0"/>
      </a:spcAft>
      <a:buClr>
        <a:schemeClr val="accent3"/>
      </a:buClr>
      <a:buFont typeface="Wingdings" pitchFamily="2" charset="2"/>
      <a:buChar char="§"/>
      <a:defRPr sz="12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8BBC9-1087-4BFF-B8ED-499B4E20A22C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04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2238" y="763588"/>
            <a:ext cx="6692900" cy="37655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8BBC9-1087-4BFF-B8ED-499B4E20A22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0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2238" y="763588"/>
            <a:ext cx="6692900" cy="37655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8BBC9-1087-4BFF-B8ED-499B4E20A22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01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2238" y="763588"/>
            <a:ext cx="6692900" cy="37655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8BBC9-1087-4BFF-B8ED-499B4E20A22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0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720000" y="1677100"/>
            <a:ext cx="6877130" cy="1425575"/>
          </a:xfrm>
        </p:spPr>
        <p:txBody>
          <a:bodyPr bIns="0" anchor="b" anchorCtr="0"/>
          <a:lstStyle>
            <a:lvl1pPr>
              <a:defRPr sz="5000" b="1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720000" y="3218400"/>
            <a:ext cx="6877130" cy="865187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9138" y="4135438"/>
            <a:ext cx="6876000" cy="452437"/>
          </a:xfr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de-DE" dirty="0" smtClean="0"/>
              <a:t>  02.10.2015  |  Rechtsanwalt Dr. Florian Meyer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914" y="405391"/>
            <a:ext cx="1942224" cy="105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3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438" y="0"/>
            <a:ext cx="9147026" cy="71990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30799" y="1060376"/>
            <a:ext cx="8100150" cy="3527499"/>
          </a:xfrm>
        </p:spPr>
        <p:txBody>
          <a:bodyPr/>
          <a:lstStyle>
            <a:lvl1pPr marL="266700" indent="-266700">
              <a:spcBef>
                <a:spcPts val="800"/>
              </a:spcBef>
              <a:buClr>
                <a:schemeClr val="accent1"/>
              </a:buClr>
              <a:defRPr sz="1800" b="0">
                <a:solidFill>
                  <a:schemeClr val="tx1"/>
                </a:solidFill>
                <a:latin typeface="Arial Narrow" pitchFamily="34" charset="0"/>
              </a:defRPr>
            </a:lvl1pPr>
            <a:lvl2pPr marL="541338" indent="-274638">
              <a:spcBef>
                <a:spcPts val="400"/>
              </a:spcBef>
              <a:buClr>
                <a:schemeClr val="accent2"/>
              </a:buClr>
              <a:tabLst/>
              <a:defRPr sz="1800">
                <a:latin typeface="Arial Narrow" pitchFamily="34" charset="0"/>
              </a:defRPr>
            </a:lvl2pPr>
            <a:lvl3pPr marL="808038" indent="-266700">
              <a:spcBef>
                <a:spcPts val="400"/>
              </a:spcBef>
              <a:buClr>
                <a:schemeClr val="accent3"/>
              </a:buClr>
              <a:defRPr sz="1600">
                <a:latin typeface="Arial Narrow" pitchFamily="34" charset="0"/>
              </a:defRPr>
            </a:lvl3pPr>
            <a:lvl4pPr marL="0" indent="0">
              <a:spcBef>
                <a:spcPts val="1200"/>
              </a:spcBef>
              <a:buNone/>
              <a:defRPr sz="1800" b="1">
                <a:latin typeface="Arial Narrow" pitchFamily="34" charset="0"/>
              </a:defRPr>
            </a:lvl4pPr>
            <a:lvl5pPr marL="0" indent="0">
              <a:spcBef>
                <a:spcPts val="800"/>
              </a:spcBef>
              <a:spcAft>
                <a:spcPts val="0"/>
              </a:spcAft>
              <a:buNone/>
              <a:defRPr sz="1800">
                <a:latin typeface="Arial Narrow" pitchFamily="34" charset="0"/>
              </a:defRPr>
            </a:lvl5pPr>
          </a:lstStyle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Subheadline</a:t>
            </a:r>
          </a:p>
          <a:p>
            <a:pPr lvl="4"/>
            <a:r>
              <a:rPr lang="de-DE" dirty="0" smtClean="0"/>
              <a:t>Fließtext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830949" y="4901934"/>
            <a:ext cx="219412" cy="26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b="1" smtClean="0">
                <a:solidFill>
                  <a:schemeClr val="tx1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fld id="{95920169-38BC-4BAB-8111-657B5F3F17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3275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5588" cy="71990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821266" y="4888611"/>
            <a:ext cx="219412" cy="26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b="1" smtClean="0">
                <a:solidFill>
                  <a:schemeClr val="tx1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fld id="{95920169-38BC-4BAB-8111-657B5F3F17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509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0" y="-1"/>
            <a:ext cx="9145588" cy="7199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vert="horz" wrap="square" lIns="0" tIns="0" rIns="0" bIns="16920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720366" y="1060376"/>
            <a:ext cx="8099784" cy="352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Erste Textebene</a:t>
            </a:r>
          </a:p>
          <a:p>
            <a:pPr lvl="1"/>
            <a:r>
              <a:rPr lang="de-DE" dirty="0" smtClean="0"/>
              <a:t>Zweite Textebene</a:t>
            </a:r>
          </a:p>
          <a:p>
            <a:pPr lvl="2"/>
            <a:r>
              <a:rPr lang="de-DE" dirty="0" smtClean="0"/>
              <a:t>Dritte Textebene</a:t>
            </a:r>
          </a:p>
          <a:p>
            <a:pPr lvl="3"/>
            <a:r>
              <a:rPr lang="de-DE" dirty="0" smtClean="0"/>
              <a:t>Subheadline</a:t>
            </a:r>
          </a:p>
          <a:p>
            <a:pPr lvl="4"/>
            <a:r>
              <a:rPr lang="de-DE" dirty="0" smtClean="0"/>
              <a:t>Fließtext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822631" y="4893749"/>
            <a:ext cx="219412" cy="266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900" b="1" smtClean="0">
                <a:solidFill>
                  <a:schemeClr val="tx1"/>
                </a:solidFill>
                <a:latin typeface="Arial Narrow" pitchFamily="34" charset="0"/>
                <a:ea typeface="+mn-ea"/>
              </a:defRPr>
            </a:lvl1pPr>
          </a:lstStyle>
          <a:p>
            <a:pPr>
              <a:defRPr/>
            </a:pPr>
            <a:fld id="{95920169-38BC-4BAB-8111-657B5F3F17C9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gray">
          <a:xfrm flipH="1">
            <a:off x="324322" y="4879850"/>
            <a:ext cx="9145588" cy="0"/>
          </a:xfrm>
          <a:prstGeom prst="line">
            <a:avLst/>
          </a:prstGeom>
          <a:noFill/>
          <a:ln w="63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79" y="4673203"/>
            <a:ext cx="762521" cy="414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28" r:id="rId2"/>
    <p:sldLayoutId id="214748373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5pPr>
      <a:lvl6pPr marL="4572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6pPr>
      <a:lvl7pPr marL="9144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7pPr>
      <a:lvl8pPr marL="13716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8pPr>
      <a:lvl9pPr marL="1828800"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EdekaChalk-Regular" pitchFamily="2" charset="0"/>
          <a:cs typeface="Arial" pitchFamily="34" charset="0"/>
        </a:defRPr>
      </a:lvl9pPr>
    </p:titleStyle>
    <p:bodyStyle>
      <a:lvl1pPr marL="266700" indent="-266700" algn="l" defTabSz="457200" rtl="0" eaLnBrk="1" fontAlgn="base" hangingPunct="1">
        <a:spcBef>
          <a:spcPts val="8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sz="1800" b="0" baseline="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541338" indent="-274638" algn="l" defTabSz="457200" rtl="0" eaLnBrk="1" fontAlgn="base" hangingPunct="1">
        <a:spcBef>
          <a:spcPts val="400"/>
        </a:spcBef>
        <a:spcAft>
          <a:spcPts val="0"/>
        </a:spcAft>
        <a:buClr>
          <a:schemeClr val="accent2"/>
        </a:buClr>
        <a:buSzPct val="100000"/>
        <a:buFont typeface="Wingdings" pitchFamily="2" charset="2"/>
        <a:buChar char="§"/>
        <a:defRPr sz="18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2pPr>
      <a:lvl3pPr marL="808038" indent="-266700" algn="l" defTabSz="457200" rtl="0" eaLnBrk="1" fontAlgn="base" hangingPunct="1">
        <a:spcBef>
          <a:spcPts val="400"/>
        </a:spcBef>
        <a:spcAft>
          <a:spcPts val="0"/>
        </a:spcAft>
        <a:buClr>
          <a:schemeClr val="accent3"/>
        </a:buClr>
        <a:buSzPct val="100000"/>
        <a:buFont typeface="Wingdings" pitchFamily="2" charset="2"/>
        <a:buChar char="§"/>
        <a:tabLst/>
        <a:defRPr sz="16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3pPr>
      <a:lvl4pPr marL="0" indent="0" algn="l" defTabSz="457200" rtl="0" eaLnBrk="1" fontAlgn="base" hangingPunct="1">
        <a:spcBef>
          <a:spcPts val="1200"/>
        </a:spcBef>
        <a:spcAft>
          <a:spcPts val="0"/>
        </a:spcAft>
        <a:buClr>
          <a:srgbClr val="969696"/>
        </a:buClr>
        <a:buFont typeface="Wingdings" pitchFamily="2" charset="2"/>
        <a:buNone/>
        <a:defRPr sz="1800" b="1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4pPr>
      <a:lvl5pPr marL="0" indent="0" algn="l" defTabSz="457200" rtl="0" eaLnBrk="1" fontAlgn="base" hangingPunct="1">
        <a:spcBef>
          <a:spcPts val="800"/>
        </a:spcBef>
        <a:spcAft>
          <a:spcPts val="0"/>
        </a:spcAft>
        <a:buClr>
          <a:srgbClr val="969696"/>
        </a:buClr>
        <a:buFont typeface="Wingdings" pitchFamily="2" charset="2"/>
        <a:buNone/>
        <a:defRPr sz="18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5pPr>
      <a:lvl6pPr marL="0" indent="0" algn="l" defTabSz="457200" rtl="0" eaLnBrk="1" fontAlgn="base" hangingPunct="1">
        <a:spcBef>
          <a:spcPts val="400"/>
        </a:spcBef>
        <a:spcAft>
          <a:spcPts val="400"/>
        </a:spcAft>
        <a:buClr>
          <a:srgbClr val="969696"/>
        </a:buClr>
        <a:buFont typeface="Wingdings" pitchFamily="2" charset="2"/>
        <a:buNone/>
        <a:defRPr sz="16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6pPr>
      <a:lvl7pPr marL="0" indent="0" algn="l" defTabSz="457200" rtl="0" eaLnBrk="1" fontAlgn="base" hangingPunct="1">
        <a:spcBef>
          <a:spcPts val="400"/>
        </a:spcBef>
        <a:spcAft>
          <a:spcPts val="400"/>
        </a:spcAft>
        <a:buClr>
          <a:srgbClr val="969696"/>
        </a:buClr>
        <a:buFont typeface="Wingdings" pitchFamily="2" charset="2"/>
        <a:buNone/>
        <a:defRPr sz="16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7pPr>
      <a:lvl8pPr marL="0" indent="0" algn="l" defTabSz="457200" rtl="0" eaLnBrk="1" fontAlgn="base" hangingPunct="1">
        <a:spcBef>
          <a:spcPts val="400"/>
        </a:spcBef>
        <a:spcAft>
          <a:spcPts val="400"/>
        </a:spcAft>
        <a:buClr>
          <a:srgbClr val="969696"/>
        </a:buClr>
        <a:buFont typeface="Wingdings" pitchFamily="2" charset="2"/>
        <a:buNone/>
        <a:defRPr sz="16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8pPr>
      <a:lvl9pPr marL="0" indent="0" algn="l" defTabSz="457200" rtl="0" eaLnBrk="1" fontAlgn="base" hangingPunct="1">
        <a:spcBef>
          <a:spcPts val="400"/>
        </a:spcBef>
        <a:spcAft>
          <a:spcPts val="400"/>
        </a:spcAft>
        <a:buClr>
          <a:srgbClr val="969696"/>
        </a:buClr>
        <a:buFont typeface="Wingdings" pitchFamily="2" charset="2"/>
        <a:buNone/>
        <a:defRPr sz="1600">
          <a:solidFill>
            <a:schemeClr val="tx1"/>
          </a:solidFill>
          <a:latin typeface="Arial Narrow" pitchFamily="34" charset="0"/>
          <a:ea typeface="Arial Narrow" pitchFamily="34" charset="0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>
          <a:xfrm>
            <a:off x="756370" y="1708448"/>
            <a:ext cx="6877130" cy="1425575"/>
          </a:xfrm>
        </p:spPr>
        <p:txBody>
          <a:bodyPr/>
          <a:lstStyle/>
          <a:p>
            <a:r>
              <a:rPr lang="de-DE" sz="3600" dirty="0" smtClean="0">
                <a:solidFill>
                  <a:schemeClr val="bg1"/>
                </a:solidFill>
              </a:rPr>
              <a:t> Krisenmanagement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   Hamburg | 02.10.2015 |  Rechtsanwalt Dr. Florian Meyer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2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38" y="-9832"/>
            <a:ext cx="9147026" cy="719909"/>
          </a:xfrm>
        </p:spPr>
        <p:txBody>
          <a:bodyPr/>
          <a:lstStyle/>
          <a:p>
            <a:r>
              <a:rPr lang="de-DE" dirty="0" smtClean="0"/>
              <a:t> Agenda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988368"/>
            <a:ext cx="8100150" cy="3743523"/>
          </a:xfrm>
        </p:spPr>
        <p:txBody>
          <a:bodyPr/>
          <a:lstStyle/>
          <a:p>
            <a:pPr marL="0" indent="0">
              <a:buNone/>
            </a:pPr>
            <a:endParaRPr lang="de-DE" sz="3200" dirty="0" smtClean="0"/>
          </a:p>
          <a:p>
            <a:pPr marL="342900" indent="-342900">
              <a:buAutoNum type="arabicPeriod"/>
            </a:pPr>
            <a:r>
              <a:rPr lang="de-DE" sz="2400" dirty="0" smtClean="0"/>
              <a:t>Öffentlicher Rückruf 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EU-Schnellwarnung 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Meldepflichten gegenüber den Behörden 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Informationspflichten der Behörden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Informationsrechte von Verbrauchern</a:t>
            </a:r>
          </a:p>
          <a:p>
            <a:pPr marL="342900" indent="-342900">
              <a:buAutoNum type="arabicPeriod"/>
            </a:pPr>
            <a:r>
              <a:rPr lang="de-DE" sz="2400" dirty="0" smtClean="0"/>
              <a:t>Sanktionen und Innerbetriebliche Verantwortung  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5920169-38BC-4BAB-8111-657B5F3F17C9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408419" y="336463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800"/>
              </a:spcBef>
              <a:buClr>
                <a:schemeClr val="accent1"/>
              </a:buClr>
            </a:pP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8620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Einleitung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844352"/>
            <a:ext cx="8100150" cy="3743523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endParaRPr lang="de-DE" altLang="de-DE" sz="1600" b="1" dirty="0" smtClean="0">
              <a:latin typeface="Verdana" pitchFamily="34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altLang="de-DE" sz="2400" b="1" dirty="0" smtClean="0">
                <a:latin typeface="+mj-lt"/>
              </a:rPr>
              <a:t>Erkenntnisquellen </a:t>
            </a:r>
            <a:r>
              <a:rPr lang="de-DE" altLang="de-DE" sz="2400" b="1" dirty="0">
                <a:latin typeface="+mj-lt"/>
              </a:rPr>
              <a:t>einer </a:t>
            </a:r>
            <a:r>
              <a:rPr lang="de-DE" altLang="de-DE" sz="2400" b="1" dirty="0" smtClean="0">
                <a:latin typeface="+mj-lt"/>
              </a:rPr>
              <a:t>Lebensmittelkrise</a:t>
            </a:r>
            <a:endParaRPr lang="de-DE" altLang="de-DE" sz="24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altLang="de-DE" sz="2400" dirty="0" smtClean="0">
                <a:latin typeface="+mj-lt"/>
              </a:rPr>
              <a:t>Eigenuntersuchung / Untersuchung des Rohstofflieferanten</a:t>
            </a:r>
            <a:endParaRPr lang="de-DE" altLang="de-DE" sz="24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altLang="de-DE" sz="2400" dirty="0" smtClean="0">
                <a:latin typeface="+mj-lt"/>
              </a:rPr>
              <a:t>amtlicher </a:t>
            </a:r>
            <a:r>
              <a:rPr lang="de-DE" altLang="de-DE" sz="2400" dirty="0">
                <a:latin typeface="+mj-lt"/>
              </a:rPr>
              <a:t>Befund</a:t>
            </a:r>
          </a:p>
          <a:p>
            <a:pPr>
              <a:spcBef>
                <a:spcPct val="50000"/>
              </a:spcBef>
            </a:pPr>
            <a:r>
              <a:rPr lang="de-DE" altLang="de-DE" sz="2400" dirty="0" smtClean="0">
                <a:latin typeface="+mj-lt"/>
              </a:rPr>
              <a:t>Verbraucherreklamation</a:t>
            </a:r>
            <a:endParaRPr lang="de-DE" altLang="de-DE" sz="2400" dirty="0"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de-DE" altLang="de-DE" sz="2400" dirty="0" smtClean="0">
                <a:latin typeface="+mj-lt"/>
              </a:rPr>
              <a:t>Schnellwarnung / Öffentliche Warnung / § 40 LFGB</a:t>
            </a:r>
          </a:p>
          <a:p>
            <a:pPr>
              <a:spcBef>
                <a:spcPct val="50000"/>
              </a:spcBef>
            </a:pPr>
            <a:r>
              <a:rPr lang="de-DE" altLang="de-DE" sz="2400" dirty="0" smtClean="0">
                <a:latin typeface="+mj-lt"/>
              </a:rPr>
              <a:t>Medien (Klarheit&amp;Wahrheit, StiWA etc.)</a:t>
            </a:r>
            <a:endParaRPr lang="de-DE" altLang="de-DE" sz="2400" dirty="0">
              <a:latin typeface="+mj-lt"/>
            </a:endParaRPr>
          </a:p>
          <a:p>
            <a:pPr marL="0" indent="0">
              <a:buNone/>
            </a:pPr>
            <a:endParaRPr lang="de-DE" sz="1600" dirty="0" smtClean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5920169-38BC-4BAB-8111-657B5F3F17C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408419" y="336463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800"/>
              </a:spcBef>
              <a:buClr>
                <a:schemeClr val="accent1"/>
              </a:buClr>
            </a:pP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40073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Übersicht über die Beteiligten im Krisenfall </a:t>
            </a:r>
          </a:p>
        </p:txBody>
      </p:sp>
      <p:sp>
        <p:nvSpPr>
          <p:cNvPr id="5" name="Ellipse 4"/>
          <p:cNvSpPr/>
          <p:nvPr/>
        </p:nvSpPr>
        <p:spPr bwMode="auto">
          <a:xfrm>
            <a:off x="2124522" y="1024372"/>
            <a:ext cx="2952328" cy="8640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Vorlieferant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507443" y="3232642"/>
            <a:ext cx="2736304" cy="118804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Öffentlichkeit     </a:t>
            </a:r>
          </a:p>
        </p:txBody>
      </p:sp>
      <p:sp>
        <p:nvSpPr>
          <p:cNvPr id="7" name="Ellipse 6"/>
          <p:cNvSpPr/>
          <p:nvPr/>
        </p:nvSpPr>
        <p:spPr bwMode="auto">
          <a:xfrm>
            <a:off x="5331589" y="3226629"/>
            <a:ext cx="3384376" cy="1188132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de-DE" sz="1800" b="0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Behörd</a:t>
            </a:r>
            <a:r>
              <a:rPr lang="de-DE" sz="1800" dirty="0" smtClean="0">
                <a:cs typeface="Arial" pitchFamily="34" charset="0"/>
              </a:rPr>
              <a:t>e (n) / Untersuchungsämter</a:t>
            </a:r>
          </a:p>
        </p:txBody>
      </p:sp>
      <p:cxnSp>
        <p:nvCxnSpPr>
          <p:cNvPr id="17" name="Gerade Verbindung mit Pfeil 16"/>
          <p:cNvCxnSpPr/>
          <p:nvPr/>
        </p:nvCxnSpPr>
        <p:spPr bwMode="auto">
          <a:xfrm flipH="1">
            <a:off x="1875595" y="1882455"/>
            <a:ext cx="1725091" cy="13441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 flipH="1" flipV="1">
            <a:off x="3924723" y="1866865"/>
            <a:ext cx="2520279" cy="173890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5063655" y="1082034"/>
            <a:ext cx="2412268" cy="7848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de-DE" sz="1500" dirty="0" smtClean="0">
                <a:solidFill>
                  <a:srgbClr val="FF0000"/>
                </a:solidFill>
              </a:rPr>
              <a:t>Meldepflichten:</a:t>
            </a:r>
            <a:r>
              <a:rPr lang="de-DE" sz="1500" dirty="0" smtClean="0"/>
              <a:t> Art. 19 III, § 44 Abs. 4 LFGB (auch bei Art. 14 II b), § 44a LFGB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180306" y="1434791"/>
            <a:ext cx="2016224" cy="147732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de-DE" sz="1500" dirty="0" smtClean="0">
                <a:solidFill>
                  <a:srgbClr val="FF0000"/>
                </a:solidFill>
              </a:rPr>
              <a:t>Information der Öffentlichkeit</a:t>
            </a:r>
            <a:r>
              <a:rPr lang="de-DE" sz="1500" dirty="0" smtClean="0"/>
              <a:t>: Art. 19 I, Art. 14 „gesundheitsschädlich“ (Art. 14 III) Ausnahme: Ausreißer (Art. 14 Abs. VI)</a:t>
            </a:r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3132635" y="3605773"/>
            <a:ext cx="331236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/>
          <p:cNvCxnSpPr/>
          <p:nvPr/>
        </p:nvCxnSpPr>
        <p:spPr bwMode="auto">
          <a:xfrm>
            <a:off x="4644802" y="1767667"/>
            <a:ext cx="2189020" cy="14649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Ellipse 21"/>
          <p:cNvSpPr/>
          <p:nvPr/>
        </p:nvSpPr>
        <p:spPr bwMode="auto">
          <a:xfrm>
            <a:off x="7467589" y="1042401"/>
            <a:ext cx="1476164" cy="864096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Labor</a:t>
            </a:r>
          </a:p>
        </p:txBody>
      </p:sp>
      <p:cxnSp>
        <p:nvCxnSpPr>
          <p:cNvPr id="23" name="Gerade Verbindung mit Pfeil 22"/>
          <p:cNvCxnSpPr>
            <a:endCxn id="7" idx="0"/>
          </p:cNvCxnSpPr>
          <p:nvPr/>
        </p:nvCxnSpPr>
        <p:spPr bwMode="auto">
          <a:xfrm flipH="1">
            <a:off x="7023777" y="1893735"/>
            <a:ext cx="1124769" cy="133289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feld 29"/>
          <p:cNvSpPr txBox="1"/>
          <p:nvPr/>
        </p:nvSpPr>
        <p:spPr>
          <a:xfrm>
            <a:off x="3802292" y="3804654"/>
            <a:ext cx="2274700" cy="1015663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de-DE" sz="1500" dirty="0" smtClean="0">
                <a:solidFill>
                  <a:srgbClr val="FF0000"/>
                </a:solidFill>
              </a:rPr>
              <a:t>Information der Öffentlichkeit</a:t>
            </a:r>
            <a:r>
              <a:rPr lang="de-DE" sz="1500" dirty="0" smtClean="0"/>
              <a:t>: Art. 10 178/2002,§ 40 LFGB / §40a LFGB (n.F.) / Art. 50 178/2002 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802292" y="2615797"/>
            <a:ext cx="2024927" cy="7848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de-DE" sz="1500" dirty="0"/>
              <a:t>ggf. Anordnung, Maßnahme </a:t>
            </a:r>
            <a:r>
              <a:rPr lang="de-DE" sz="1500" dirty="0" smtClean="0"/>
              <a:t>§</a:t>
            </a:r>
            <a:r>
              <a:rPr lang="de-DE" sz="1500" dirty="0"/>
              <a:t>39 I  </a:t>
            </a:r>
            <a:r>
              <a:rPr lang="de-DE" sz="1500" dirty="0" smtClean="0"/>
              <a:t>               2 </a:t>
            </a:r>
            <a:r>
              <a:rPr lang="de-DE" sz="1500" dirty="0"/>
              <a:t>Nr. </a:t>
            </a:r>
            <a:r>
              <a:rPr lang="de-DE" sz="1500" dirty="0" smtClean="0"/>
              <a:t>8 LFGB</a:t>
            </a:r>
          </a:p>
        </p:txBody>
      </p:sp>
      <p:cxnSp>
        <p:nvCxnSpPr>
          <p:cNvPr id="36" name="Gerade Verbindung mit Pfeil 35"/>
          <p:cNvCxnSpPr/>
          <p:nvPr/>
        </p:nvCxnSpPr>
        <p:spPr bwMode="auto">
          <a:xfrm>
            <a:off x="3243747" y="3737203"/>
            <a:ext cx="46972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3176538" y="3820301"/>
            <a:ext cx="536934" cy="3231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de-DE" sz="1500" dirty="0" smtClean="0"/>
              <a:t>VIG</a:t>
            </a:r>
          </a:p>
        </p:txBody>
      </p:sp>
    </p:spTree>
    <p:extLst>
      <p:ext uri="{BB962C8B-B14F-4D97-AF65-F5344CB8AC3E}">
        <p14:creationId xmlns:p14="http://schemas.microsoft.com/office/powerpoint/2010/main" val="12267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öffentlicher Rückruf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eka_01">
      <a:majorFont>
        <a:latin typeface="Arial Narrow"/>
        <a:ea typeface=""/>
        <a:cs typeface="Arial"/>
      </a:majorFont>
      <a:minorFont>
        <a:latin typeface="Arial Narrow"/>
        <a:ea typeface="ＭＳ Ｐゴシック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>
          <a:solidFill>
            <a:schemeClr val="accent3"/>
          </a:solidFill>
        </a:ln>
        <a:effectLst/>
        <a:ex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ts val="800"/>
          </a:spcBef>
          <a:spcAft>
            <a:spcPct val="0"/>
          </a:spcAft>
          <a:buClr>
            <a:schemeClr val="accent1"/>
          </a:buClr>
          <a:buSzTx/>
          <a:tabLst/>
          <a:defRPr kumimoji="0" sz="1800" b="0" i="0" u="none" strike="noStrike" cap="none" normalizeH="0" baseline="0" smtClean="0">
            <a:ln>
              <a:noFill/>
            </a:ln>
            <a:effectLst/>
            <a:latin typeface="Arial Narrow" pitchFamily="34" charset="0"/>
            <a:cs typeface="Arial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6400" indent="-266400">
          <a:spcBef>
            <a:spcPts val="800"/>
          </a:spcBef>
          <a:buClr>
            <a:schemeClr val="accent1"/>
          </a:buClr>
          <a:buFont typeface="Wingdings" pitchFamily="2" charset="2"/>
          <a:buChar char="§"/>
          <a:defRPr sz="1800" smtClean="0"/>
        </a:defPPr>
      </a:lstStyle>
    </a:txDef>
  </a:objectDefaults>
  <a:extraClrSchemeLst>
    <a:extraClrScheme>
      <a:clrScheme name="5_Benutzerdefiniertes Design 1">
        <a:dk1>
          <a:srgbClr val="000000"/>
        </a:dk1>
        <a:lt1>
          <a:srgbClr val="FFFFFF"/>
        </a:lt1>
        <a:dk2>
          <a:srgbClr val="F8F8F8"/>
        </a:dk2>
        <a:lt2>
          <a:srgbClr val="333333"/>
        </a:lt2>
        <a:accent1>
          <a:srgbClr val="A5C1DF"/>
        </a:accent1>
        <a:accent2>
          <a:srgbClr val="E3ECF5"/>
        </a:accent2>
        <a:accent3>
          <a:srgbClr val="FFFFFF"/>
        </a:accent3>
        <a:accent4>
          <a:srgbClr val="000000"/>
        </a:accent4>
        <a:accent5>
          <a:srgbClr val="CFDDEC"/>
        </a:accent5>
        <a:accent6>
          <a:srgbClr val="CED6DE"/>
        </a:accent6>
        <a:hlink>
          <a:srgbClr val="004D9D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Edeka">
      <a:dk1>
        <a:srgbClr val="000000"/>
      </a:dk1>
      <a:lt1>
        <a:srgbClr val="FFFFFF"/>
      </a:lt1>
      <a:dk2>
        <a:srgbClr val="00A0E7"/>
      </a:dk2>
      <a:lt2>
        <a:srgbClr val="FCE531"/>
      </a:lt2>
      <a:accent1>
        <a:srgbClr val="1B66B3"/>
      </a:accent1>
      <a:accent2>
        <a:srgbClr val="76A2D0"/>
      </a:accent2>
      <a:accent3>
        <a:srgbClr val="D0DFEF"/>
      </a:accent3>
      <a:accent4>
        <a:srgbClr val="616160"/>
      </a:accent4>
      <a:accent5>
        <a:srgbClr val="8E8E8E"/>
      </a:accent5>
      <a:accent6>
        <a:srgbClr val="CCCCCC"/>
      </a:accent6>
      <a:hlink>
        <a:srgbClr val="1B66B3"/>
      </a:hlink>
      <a:folHlink>
        <a:srgbClr val="8E8E8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200" smtClean="0">
            <a:solidFill>
              <a:schemeClr val="tx1"/>
            </a:solidFill>
            <a:latin typeface="Arial Narrow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Edeka">
      <a:dk1>
        <a:srgbClr val="000000"/>
      </a:dk1>
      <a:lt1>
        <a:srgbClr val="FFFFFF"/>
      </a:lt1>
      <a:dk2>
        <a:srgbClr val="00A0E7"/>
      </a:dk2>
      <a:lt2>
        <a:srgbClr val="FCE531"/>
      </a:lt2>
      <a:accent1>
        <a:srgbClr val="1B66B3"/>
      </a:accent1>
      <a:accent2>
        <a:srgbClr val="76A2D0"/>
      </a:accent2>
      <a:accent3>
        <a:srgbClr val="D0DFEF"/>
      </a:accent3>
      <a:accent4>
        <a:srgbClr val="616160"/>
      </a:accent4>
      <a:accent5>
        <a:srgbClr val="8E8E8E"/>
      </a:accent5>
      <a:accent6>
        <a:srgbClr val="CCCCCC"/>
      </a:accent6>
      <a:hlink>
        <a:srgbClr val="1B66B3"/>
      </a:hlink>
      <a:folHlink>
        <a:srgbClr val="8E8E8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Benutzerdefiniert</PresentationFormat>
  <Paragraphs>34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EdekaChalk-Regular</vt:lpstr>
      <vt:lpstr>ＭＳ Ｐゴシック</vt:lpstr>
      <vt:lpstr>Verdana</vt:lpstr>
      <vt:lpstr>Wingdings</vt:lpstr>
      <vt:lpstr>öffentlicher Rückruf</vt:lpstr>
      <vt:lpstr> Krisenmanagement </vt:lpstr>
      <vt:lpstr> Agenda </vt:lpstr>
      <vt:lpstr> Einleitung </vt:lpstr>
      <vt:lpstr> Übersicht über die Beteiligten im Krisenfall </vt:lpstr>
    </vt:vector>
  </TitlesOfParts>
  <Company>EDEKA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Öffentlicher Rückruf</dc:title>
  <dc:creator>Meyer, Florian</dc:creator>
  <cp:lastModifiedBy>Florian Meyer</cp:lastModifiedBy>
  <cp:revision>278</cp:revision>
  <cp:lastPrinted>2015-10-01T17:41:11Z</cp:lastPrinted>
  <dcterms:created xsi:type="dcterms:W3CDTF">2013-12-06T11:15:28Z</dcterms:created>
  <dcterms:modified xsi:type="dcterms:W3CDTF">2016-02-14T13:20:24Z</dcterms:modified>
</cp:coreProperties>
</file>